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5"/>
  </p:notes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100" autoAdjust="0"/>
  </p:normalViewPr>
  <p:slideViewPr>
    <p:cSldViewPr snapToGrid="0">
      <p:cViewPr>
        <p:scale>
          <a:sx n="75" d="100"/>
          <a:sy n="75" d="100"/>
        </p:scale>
        <p:origin x="9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46DA7-95CE-4131-A9B3-1AD805E982D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4C886-5B98-423B-8108-68C9CC40F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56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4C886-5B98-423B-8108-68C9CC40FF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820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4F60-3B00-4DB4-90A4-67F8107A0900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8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2018-AE0B-45B3-8833-1C61B747ADFD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4D72-DF44-407D-AEE5-0273DD00D922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3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9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0BAB-D1DB-4DC1-908A-9B5E73715905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3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2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DFBF-4DB8-447F-A740-22B1B0F7DDD8}" type="datetime1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6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2435-B87A-4434-B86A-1406D5D81959}" type="datetime1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35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50E0-9242-469C-9FA7-447D7E43FF29}" type="datetime1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84C1-634B-4D2F-90E1-C39B48114444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31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4FC1-9CCD-4E4B-AB4D-5CAEC19C950B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spc="40">
                <a:solidFill>
                  <a:schemeClr val="tx1"/>
                </a:solidFill>
                <a:latin typeface="+mj-lt"/>
              </a:defRPr>
            </a:lvl1pPr>
          </a:lstStyle>
          <a:p>
            <a:fld id="{FBA78304-8938-479D-8111-AA943458A814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4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02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none" spc="80" baseline="0">
          <a:solidFill>
            <a:schemeClr val="tx1"/>
          </a:solidFill>
          <a:latin typeface="Univers Condensed" panose="020B05060202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4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4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4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4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하얀 표면에 반짝이는 색깔들">
            <a:extLst>
              <a:ext uri="{FF2B5EF4-FFF2-40B4-BE49-F238E27FC236}">
                <a16:creationId xmlns:a16="http://schemas.microsoft.com/office/drawing/2014/main" id="{976B3FA8-CA09-E436-3D14-0B4321358F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44" b="226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475488-8943-65AA-97C5-8BA798D72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3" y="2244909"/>
            <a:ext cx="4693473" cy="3954040"/>
          </a:xfrm>
        </p:spPr>
        <p:txBody>
          <a:bodyPr anchor="b">
            <a:normAutofit fontScale="90000"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Amazon cloth review classification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분석을 통한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평점 예측모델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6C167A-CAB9-C05F-45C0-B43270B6C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659052"/>
            <a:ext cx="5819775" cy="67094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solidFill>
                  <a:srgbClr val="FFFFFF"/>
                </a:solidFill>
              </a:rPr>
              <a:t>20191615 </a:t>
            </a:r>
            <a:r>
              <a:rPr lang="ko-KR" altLang="en-US" sz="1000" dirty="0">
                <a:solidFill>
                  <a:srgbClr val="FFFFFF"/>
                </a:solidFill>
              </a:rPr>
              <a:t>소프트웨어학부</a:t>
            </a:r>
            <a:r>
              <a:rPr lang="en-US" altLang="ko-KR" sz="1000" dirty="0">
                <a:solidFill>
                  <a:srgbClr val="FFFFFF"/>
                </a:solidFill>
              </a:rPr>
              <a:t>  </a:t>
            </a:r>
            <a:r>
              <a:rPr lang="ko-KR" altLang="en-US" sz="1000" dirty="0">
                <a:solidFill>
                  <a:srgbClr val="FFFFFF"/>
                </a:solidFill>
              </a:rPr>
              <a:t>신준원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오디오 44">
            <a:hlinkClick r:id="" action="ppaction://media"/>
            <a:extLst>
              <a:ext uri="{FF2B5EF4-FFF2-40B4-BE49-F238E27FC236}">
                <a16:creationId xmlns:a16="http://schemas.microsoft.com/office/drawing/2014/main" id="{083DF2D0-E57E-AB63-FB43-14674527F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247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5"/>
    </mc:Choice>
    <mc:Fallback>
      <p:transition spd="slow" advTm="8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8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9F08E1-9ABD-0CD8-4509-B7AEF128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5400" cap="all" spc="30" dirty="0">
                <a:latin typeface="+mj-lt"/>
              </a:rPr>
              <a:t>Solution(1. multiply)</a:t>
            </a:r>
          </a:p>
        </p:txBody>
      </p:sp>
      <p:pic>
        <p:nvPicPr>
          <p:cNvPr id="10" name="그림 9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D5735018-07C1-24A8-D49A-D2DA36155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54" y="723899"/>
            <a:ext cx="4654818" cy="3584211"/>
          </a:xfrm>
          <a:prstGeom prst="rect">
            <a:avLst/>
          </a:prstGeom>
        </p:spPr>
      </p:pic>
      <p:pic>
        <p:nvPicPr>
          <p:cNvPr id="8" name="내용 개체 틀 7" descr="텍스트, 메뉴, 스크린샷, 폰트이(가) 표시된 사진&#10;&#10;자동 생성된 설명">
            <a:extLst>
              <a:ext uri="{FF2B5EF4-FFF2-40B4-BE49-F238E27FC236}">
                <a16:creationId xmlns:a16="http://schemas.microsoft.com/office/drawing/2014/main" id="{FFF9F4D2-3CE1-8392-0055-4318731B0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2222211" cy="3584211"/>
          </a:xfrm>
          <a:prstGeom prst="rect">
            <a:avLst/>
          </a:prstGeom>
        </p:spPr>
      </p:pic>
      <p:cxnSp>
        <p:nvCxnSpPr>
          <p:cNvPr id="36" name="Straight Connector 20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B094A-B12C-40EE-466A-9B5C71AD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584BF-8012-8F8B-3BCD-61DB9CC4B5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626DE685-1B6F-4D7C-AEF2-C9AD71EC467A}" type="datetime1">
              <a:rPr lang="en-US" smtClean="0"/>
              <a:pPr latinLnBrk="0">
                <a:spcAft>
                  <a:spcPts val="600"/>
                </a:spcAft>
              </a:pPr>
              <a:t>12/2/2023</a:t>
            </a:fld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20CB3-05A6-C3AD-442D-B8994B25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 latinLnBrk="0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8" name="오디오 47">
            <a:hlinkClick r:id="" action="ppaction://media"/>
            <a:extLst>
              <a:ext uri="{FF2B5EF4-FFF2-40B4-BE49-F238E27FC236}">
                <a16:creationId xmlns:a16="http://schemas.microsoft.com/office/drawing/2014/main" id="{65BFD29B-DA73-8F62-CA6C-0D12FBD43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260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2"/>
    </mc:Choice>
    <mc:Fallback>
      <p:transition spd="slow" advTm="9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9E89C9-AAC5-F0F6-804F-027EE824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7005320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3700" cap="all" spc="30" dirty="0">
                <a:latin typeface="+mj-lt"/>
              </a:rPr>
              <a:t>SOLUTION</a:t>
            </a:r>
            <a:br>
              <a:rPr lang="en-US" altLang="ko-KR" sz="3700" cap="all" spc="30" dirty="0">
                <a:latin typeface="+mj-lt"/>
              </a:rPr>
            </a:br>
            <a:r>
              <a:rPr lang="en-US" altLang="ko-KR" sz="3500" cap="all" spc="30" dirty="0">
                <a:latin typeface="+mj-lt"/>
              </a:rPr>
              <a:t>(2. REDUCING CLASS)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A105358-DF6C-AB43-ABB1-C5D2B0ABD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16" y="809625"/>
            <a:ext cx="4977384" cy="5410200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359BE-94D5-0342-DCE7-C433C4F2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AE8D7-8ED8-2D65-4538-ED00513B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626DE685-1B6F-4D7C-AEF2-C9AD71EC467A}" type="datetime1">
              <a:rPr lang="en-US" smtClean="0"/>
              <a:pPr latinLnBrk="0">
                <a:spcAft>
                  <a:spcPts val="600"/>
                </a:spcAft>
              </a:pPr>
              <a:t>12/2/2023</a:t>
            </a:fld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C00FE-CF3B-6D6A-95D9-2A3F4318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 latinLnBrk="0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16242F28-A432-335D-8361-013E455EE8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11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0"/>
    </mc:Choice>
    <mc:Fallback>
      <p:transition spd="slow" advTm="10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CB9C28-7FA4-ADC8-9AC7-1FB65B60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07" y="907733"/>
            <a:ext cx="5533193" cy="667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800" cap="all" spc="30" dirty="0">
                <a:latin typeface="+mj-lt"/>
              </a:rPr>
              <a:t>SOLUTION (3. SOL1 + SOL2)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19B7F769-E46F-6BF4-2FA0-70274BEEE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05" y="2138426"/>
            <a:ext cx="3298589" cy="2581146"/>
          </a:xfrm>
          <a:prstGeom prst="rect">
            <a:avLst/>
          </a:prstGeom>
        </p:spPr>
      </p:pic>
      <p:pic>
        <p:nvPicPr>
          <p:cNvPr id="8" name="내용 개체 틀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29D42EE-8D5A-05F3-C60C-FD16692C0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387504"/>
            <a:ext cx="3276600" cy="4082990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73B713-CE23-DBAB-06A2-148CCE2F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1D3EB5-ACA6-CF61-D9E1-FE8C78AB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626DE685-1B6F-4D7C-AEF2-C9AD71EC467A}" type="datetime1">
              <a:rPr lang="en-US" smtClean="0"/>
              <a:pPr latinLnBrk="0">
                <a:spcAft>
                  <a:spcPts val="600"/>
                </a:spcAft>
              </a:pPr>
              <a:t>12/2/2023</a:t>
            </a:fld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B8F038-E4C9-03A7-7E4E-99D977B2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 latinLnBrk="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9E0C8852-6F1E-6DEF-DDBD-8D817334E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597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4"/>
    </mc:Choice>
    <mc:Fallback>
      <p:transition spd="slow" advTm="7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320AC-6643-6F88-4554-F8C4EE3D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Feedback(how to increase predict 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2F26D-9626-B64D-DCBC-912961661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795" y="2293126"/>
            <a:ext cx="10691265" cy="3636088"/>
          </a:xfrm>
        </p:spPr>
        <p:txBody>
          <a:bodyPr/>
          <a:lstStyle/>
          <a:p>
            <a:r>
              <a:rPr lang="en-US" altLang="ko-KR" dirty="0" err="1"/>
              <a:t>Stopword</a:t>
            </a:r>
            <a:r>
              <a:rPr lang="en-US" altLang="ko-KR" dirty="0"/>
              <a:t> – typo</a:t>
            </a:r>
          </a:p>
          <a:p>
            <a:r>
              <a:rPr lang="en-US" altLang="ko-KR" dirty="0"/>
              <a:t>model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AB93D-0BDD-108F-A5A5-85FB0644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F3C68-039A-3EAD-971B-F84049D32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D14DBF-6B7A-19DC-4D67-7CAC61CE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13</a:t>
            </a:fld>
            <a:endParaRPr lang="en-US"/>
          </a:p>
        </p:txBody>
      </p:sp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7641A881-417D-6B59-8855-F2B8F34622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7903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27"/>
    </mc:Choice>
    <mc:Fallback>
      <p:transition spd="slow" advTm="16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FBFC7-23A3-C66B-A8E6-BD5A048D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Procedure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1C00E-55A7-781B-0A3D-980A2479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Preprocessing</a:t>
            </a:r>
          </a:p>
          <a:p>
            <a:pPr marL="0" indent="0">
              <a:buNone/>
            </a:pPr>
            <a:r>
              <a:rPr lang="en-US" altLang="ko-KR" dirty="0"/>
              <a:t>2. Comparing </a:t>
            </a:r>
            <a:r>
              <a:rPr lang="en-US" altLang="ko-KR" dirty="0" err="1"/>
              <a:t>stemmizing</a:t>
            </a:r>
            <a:r>
              <a:rPr lang="en-US" altLang="ko-KR" dirty="0"/>
              <a:t>(porter) to lemmatizing(</a:t>
            </a:r>
            <a:r>
              <a:rPr lang="en-US" altLang="ko-KR" dirty="0" err="1"/>
              <a:t>WordNetLemmatizer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Naïve Bayes, with TF-IDF (1 to 5)</a:t>
            </a:r>
          </a:p>
          <a:p>
            <a:pPr marL="0" indent="0">
              <a:buNone/>
            </a:pPr>
            <a:r>
              <a:rPr lang="en-US" altLang="ko-KR" dirty="0"/>
              <a:t>3. Increase score(predict score, </a:t>
            </a:r>
            <a:r>
              <a:rPr lang="en-US" altLang="ko-KR" dirty="0" err="1"/>
              <a:t>laplace</a:t>
            </a:r>
            <a:r>
              <a:rPr lang="en-US" altLang="ko-KR" dirty="0"/>
              <a:t> and data)</a:t>
            </a:r>
          </a:p>
          <a:p>
            <a:pPr marL="0" indent="0">
              <a:buNone/>
            </a:pPr>
            <a:r>
              <a:rPr lang="en-US" altLang="ko-KR" dirty="0"/>
              <a:t>4. Feedback </a:t>
            </a: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96296-5E75-6C36-72AD-2E831C29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</a:t>
            </a:fld>
            <a:endParaRPr lang="en-US"/>
          </a:p>
        </p:txBody>
      </p:sp>
      <p:pic>
        <p:nvPicPr>
          <p:cNvPr id="60" name="오디오 59">
            <a:hlinkClick r:id="" action="ppaction://media"/>
            <a:extLst>
              <a:ext uri="{FF2B5EF4-FFF2-40B4-BE49-F238E27FC236}">
                <a16:creationId xmlns:a16="http://schemas.microsoft.com/office/drawing/2014/main" id="{22721A93-FEF3-4693-4B73-EC31AAA44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3403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1"/>
    </mc:Choice>
    <mc:Fallback>
      <p:transition spd="slow" advTm="13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B1EAD5-6B9C-A76B-B95E-A4D664B59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111" y="909638"/>
            <a:ext cx="5014789" cy="1318062"/>
          </a:xfrm>
        </p:spPr>
        <p:txBody>
          <a:bodyPr>
            <a:normAutofit/>
          </a:bodyPr>
          <a:lstStyle/>
          <a:p>
            <a:r>
              <a:rPr lang="en-US" altLang="ko-KR" dirty="0"/>
              <a:t>Columns(used)</a:t>
            </a:r>
            <a:endParaRPr lang="ko-KR" altLang="en-US" dirty="0"/>
          </a:p>
        </p:txBody>
      </p:sp>
      <p:pic>
        <p:nvPicPr>
          <p:cNvPr id="10" name="그림 9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42E5D2F-F47C-C206-16A1-5C572DBEF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25340"/>
            <a:ext cx="4976888" cy="380732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7ED11-A75D-70BA-5220-757F82F4C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014" y="2276474"/>
            <a:ext cx="5014790" cy="3885027"/>
          </a:xfrm>
        </p:spPr>
        <p:txBody>
          <a:bodyPr>
            <a:normAutofit/>
          </a:bodyPr>
          <a:lstStyle/>
          <a:p>
            <a:r>
              <a:rPr lang="en-US" altLang="ko-KR" dirty="0"/>
              <a:t>Title + Review</a:t>
            </a:r>
          </a:p>
          <a:p>
            <a:r>
              <a:rPr lang="en-US" altLang="ko-KR" dirty="0" err="1"/>
              <a:t>Cons_rating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D91598-48B1-1640-AA48-D0D77387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100"/>
          </a:p>
        </p:txBody>
      </p:sp>
      <p:pic>
        <p:nvPicPr>
          <p:cNvPr id="37" name="오디오 36">
            <a:hlinkClick r:id="" action="ppaction://media"/>
            <a:extLst>
              <a:ext uri="{FF2B5EF4-FFF2-40B4-BE49-F238E27FC236}">
                <a16:creationId xmlns:a16="http://schemas.microsoft.com/office/drawing/2014/main" id="{12541E2A-07DF-F3FB-D5A5-7F39F79E91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7425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76"/>
    </mc:Choice>
    <mc:Fallback>
      <p:transition spd="slow" advTm="13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11C5E3-9914-199D-5193-C295D561E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616581"/>
            <a:ext cx="2895941" cy="1230401"/>
          </a:xfrm>
        </p:spPr>
        <p:txBody>
          <a:bodyPr>
            <a:normAutofit/>
          </a:bodyPr>
          <a:lstStyle/>
          <a:p>
            <a:r>
              <a:rPr lang="en-US" altLang="ko-KR" sz="2800"/>
              <a:t>Preprocessing</a:t>
            </a:r>
            <a:br>
              <a:rPr lang="en-US" altLang="ko-KR" sz="2800"/>
            </a:br>
            <a:endParaRPr lang="ko-KR" altLang="en-US" sz="28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9B2C4A-AB53-49A2-AC69-620FF37FF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38600" y="723900"/>
            <a:ext cx="0" cy="9769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84560-D5BE-DE79-FB9B-349D0D43B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589" y="657497"/>
            <a:ext cx="6713312" cy="12304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1700" dirty="0"/>
              <a:t>1. tokenizing (</a:t>
            </a:r>
            <a:r>
              <a:rPr lang="en-US" altLang="ko-KR" sz="1700" dirty="0" err="1"/>
              <a:t>Nltk</a:t>
            </a:r>
            <a:r>
              <a:rPr lang="en-US" altLang="ko-KR" sz="1700" dirty="0"/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700" dirty="0"/>
              <a:t>2. Removing </a:t>
            </a:r>
            <a:r>
              <a:rPr lang="en-US" altLang="ko-KR" sz="1700" dirty="0" err="1"/>
              <a:t>stopword</a:t>
            </a:r>
            <a:r>
              <a:rPr lang="en-US" altLang="ko-KR" sz="1700" dirty="0"/>
              <a:t> (</a:t>
            </a:r>
            <a:r>
              <a:rPr lang="en-US" altLang="ko-KR" sz="1700" dirty="0" err="1"/>
              <a:t>nltk-stopword</a:t>
            </a:r>
            <a:r>
              <a:rPr lang="en-US" altLang="ko-KR" sz="1700" dirty="0"/>
              <a:t> + number + Name of clothes type)</a:t>
            </a:r>
          </a:p>
          <a:p>
            <a:pPr>
              <a:lnSpc>
                <a:spcPct val="110000"/>
              </a:lnSpc>
            </a:pPr>
            <a:endParaRPr lang="en-US" altLang="ko-KR" sz="17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D13D29-C31C-FD74-42A2-0079145AA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6" y="1968695"/>
            <a:ext cx="5992038" cy="107156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60B686-C228-ED97-1529-68C2F339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10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D94785A-2FD9-4F0B-7D71-CC65488BA378}"/>
              </a:ext>
            </a:extLst>
          </p:cNvPr>
          <p:cNvSpPr txBox="1">
            <a:spLocks/>
          </p:cNvSpPr>
          <p:nvPr/>
        </p:nvSpPr>
        <p:spPr>
          <a:xfrm>
            <a:off x="4678589" y="3467904"/>
            <a:ext cx="6713312" cy="123040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4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4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4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4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4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700" dirty="0"/>
              <a:t>3. Stemming + Lemmatizing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700" dirty="0"/>
          </a:p>
        </p:txBody>
      </p:sp>
      <p:pic>
        <p:nvPicPr>
          <p:cNvPr id="13" name="그림 1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710D28B-9378-6F7B-91AB-64C54562C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94" y="3863494"/>
            <a:ext cx="5906012" cy="2095682"/>
          </a:xfrm>
          <a:prstGeom prst="rect">
            <a:avLst/>
          </a:prstGeom>
        </p:spPr>
      </p:pic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7011FD36-2926-41A7-5A92-F77CD513BC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847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9"/>
    </mc:Choice>
    <mc:Fallback>
      <p:transition spd="slow" advTm="25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1" name="Rectangle 180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BD76AA-BFFA-0206-3EE1-C3002482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5400" cap="all" spc="30" dirty="0">
                <a:latin typeface="+mj-lt"/>
              </a:rPr>
              <a:t>Analyzing Review(1) 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내용 개체 틀 1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3D8798C2-58CE-3DA8-EC80-2BDDB7920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887801"/>
            <a:ext cx="5085200" cy="2834999"/>
          </a:xfrm>
          <a:prstGeom prst="rect">
            <a:avLst/>
          </a:prstGeom>
        </p:spPr>
      </p:pic>
      <p:pic>
        <p:nvPicPr>
          <p:cNvPr id="12" name="내용 개체 틀 11" descr="그래프, 라인, 도표, 텍스트이(가) 표시된 사진&#10;&#10;자동 생성된 설명">
            <a:extLst>
              <a:ext uri="{FF2B5EF4-FFF2-40B4-BE49-F238E27FC236}">
                <a16:creationId xmlns:a16="http://schemas.microsoft.com/office/drawing/2014/main" id="{2A38FA6F-F3EC-D1DE-A771-4B79EA50CD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04"/>
          <a:stretch/>
        </p:blipFill>
        <p:spPr>
          <a:xfrm>
            <a:off x="6253514" y="3103360"/>
            <a:ext cx="5128862" cy="2403879"/>
          </a:xfrm>
          <a:prstGeom prst="rect">
            <a:avLst/>
          </a:prstGeom>
        </p:spPr>
      </p:pic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C36670-F62B-97D2-3041-0E1844A8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 latinLnBrk="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1" name="오디오 80">
            <a:hlinkClick r:id="" action="ppaction://media"/>
            <a:extLst>
              <a:ext uri="{FF2B5EF4-FFF2-40B4-BE49-F238E27FC236}">
                <a16:creationId xmlns:a16="http://schemas.microsoft.com/office/drawing/2014/main" id="{42AA8D8B-003E-C027-D1B3-110E43FC49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8444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69"/>
    </mc:Choice>
    <mc:Fallback>
      <p:transition spd="slow" advTm="21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109E738-3B9E-4529-9D47-C9708D612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F65EE0-C9A0-FA13-55AC-406183AA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776479"/>
            <a:ext cx="5629275" cy="13922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cap="all" spc="30" dirty="0">
                <a:latin typeface="+mj-lt"/>
              </a:rPr>
              <a:t>Analyzing Review(2) </a:t>
            </a:r>
            <a:endParaRPr lang="ko-KR" alt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96A13E-5C9D-4C6C-B52D-A2C74DEFC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그래프, 라인, 도표, 번호이(가) 표시된 사진&#10;&#10;자동 생성된 설명">
            <a:extLst>
              <a:ext uri="{FF2B5EF4-FFF2-40B4-BE49-F238E27FC236}">
                <a16:creationId xmlns:a16="http://schemas.microsoft.com/office/drawing/2014/main" id="{C72625F5-D579-F5BF-496C-ACF720F85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05112"/>
            <a:ext cx="2687309" cy="1283189"/>
          </a:xfrm>
          <a:prstGeom prst="rect">
            <a:avLst/>
          </a:prstGeom>
        </p:spPr>
      </p:pic>
      <p:pic>
        <p:nvPicPr>
          <p:cNvPr id="14" name="그림 13" descr="그래프, 라인, 도표이(가) 표시된 사진&#10;&#10;자동 생성된 설명">
            <a:extLst>
              <a:ext uri="{FF2B5EF4-FFF2-40B4-BE49-F238E27FC236}">
                <a16:creationId xmlns:a16="http://schemas.microsoft.com/office/drawing/2014/main" id="{6BA69D6F-C0BE-318E-9FAE-18495AF84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06" y="2003936"/>
            <a:ext cx="2732693" cy="1284365"/>
          </a:xfrm>
          <a:prstGeom prst="rect">
            <a:avLst/>
          </a:prstGeom>
        </p:spPr>
      </p:pic>
      <p:pic>
        <p:nvPicPr>
          <p:cNvPr id="16" name="그림 15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975AB7BD-7E40-FC98-E307-87B6ED30F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06" y="3929318"/>
            <a:ext cx="2687309" cy="1263035"/>
          </a:xfrm>
          <a:prstGeom prst="rect">
            <a:avLst/>
          </a:prstGeom>
        </p:spPr>
      </p:pic>
      <p:pic>
        <p:nvPicPr>
          <p:cNvPr id="12" name="그림 11" descr="그래프, 라인, 도표, 텍스트이(가) 표시된 사진&#10;&#10;자동 생성된 설명">
            <a:extLst>
              <a:ext uri="{FF2B5EF4-FFF2-40B4-BE49-F238E27FC236}">
                <a16:creationId xmlns:a16="http://schemas.microsoft.com/office/drawing/2014/main" id="{4B5BF171-712A-B21C-4A06-279B1876F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929318"/>
            <a:ext cx="2732693" cy="128436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915E5-4687-BF1D-249B-238564CE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100"/>
          </a:p>
        </p:txBody>
      </p:sp>
      <p:pic>
        <p:nvPicPr>
          <p:cNvPr id="19" name="내용 개체 틀 7" descr="그래프, 라인, 도표, 번호이(가) 표시된 사진&#10;&#10;자동 생성된 설명">
            <a:extLst>
              <a:ext uri="{FF2B5EF4-FFF2-40B4-BE49-F238E27FC236}">
                <a16:creationId xmlns:a16="http://schemas.microsoft.com/office/drawing/2014/main" id="{F66921E0-1E75-6559-811A-C47DD0978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5" y="2001940"/>
            <a:ext cx="4422775" cy="2094193"/>
          </a:xfrm>
        </p:spPr>
      </p:pic>
      <p:pic>
        <p:nvPicPr>
          <p:cNvPr id="37" name="오디오 36">
            <a:hlinkClick r:id="" action="ppaction://media"/>
            <a:extLst>
              <a:ext uri="{FF2B5EF4-FFF2-40B4-BE49-F238E27FC236}">
                <a16:creationId xmlns:a16="http://schemas.microsoft.com/office/drawing/2014/main" id="{EA2931AE-2AF9-9407-BE95-00E916ED1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636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9"/>
    </mc:Choice>
    <mc:Fallback>
      <p:transition spd="slow" advTm="5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24A9F8-BDE0-9001-4651-F62F82272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cap="all" spc="30">
                <a:latin typeface="+mj-lt"/>
              </a:rPr>
              <a:t>laplace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7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15734D1A-8D0F-AF5E-AC87-4260DD850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53" y="723901"/>
            <a:ext cx="6913992" cy="54102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BF7F1-E378-DA8A-4E25-A262D119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 latinLnBrk="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48" name="오디오 47">
            <a:hlinkClick r:id="" action="ppaction://media"/>
            <a:extLst>
              <a:ext uri="{FF2B5EF4-FFF2-40B4-BE49-F238E27FC236}">
                <a16:creationId xmlns:a16="http://schemas.microsoft.com/office/drawing/2014/main" id="{BC436476-D29D-49C2-352E-3A1E88FFA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91533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4"/>
    </mc:Choice>
    <mc:Fallback>
      <p:transition spd="slow" advTm="29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F592E9-3427-822F-DF47-7B982588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07" y="907732"/>
            <a:ext cx="3374193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cap="all" spc="30">
                <a:latin typeface="+mj-lt"/>
              </a:rPr>
              <a:t>Min_df</a:t>
            </a:r>
            <a:endParaRPr lang="en-US" altLang="ko-KR" cap="all" spc="30" dirty="0">
              <a:latin typeface="+mj-lt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7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68E7E1E7-1AD1-FC3C-2072-3E99B4B4B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50393"/>
            <a:ext cx="5084346" cy="3914947"/>
          </a:xfrm>
          <a:prstGeom prst="rect">
            <a:avLst/>
          </a:prstGeom>
        </p:spPr>
      </p:pic>
      <p:pic>
        <p:nvPicPr>
          <p:cNvPr id="16" name="그림 15" descr="텍스트, 메뉴, 스크린샷, 번호이(가) 표시된 사진&#10;&#10;자동 생성된 설명">
            <a:extLst>
              <a:ext uri="{FF2B5EF4-FFF2-40B4-BE49-F238E27FC236}">
                <a16:creationId xmlns:a16="http://schemas.microsoft.com/office/drawing/2014/main" id="{49E457A6-4A57-EDBA-ED43-C501AEBAA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723900"/>
            <a:ext cx="3232594" cy="541019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95EE30-6B4B-D86F-E423-6BC79FC1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 latinLnBrk="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3" name="오디오 62">
            <a:hlinkClick r:id="" action="ppaction://media"/>
            <a:extLst>
              <a:ext uri="{FF2B5EF4-FFF2-40B4-BE49-F238E27FC236}">
                <a16:creationId xmlns:a16="http://schemas.microsoft.com/office/drawing/2014/main" id="{DCBB541E-546D-3B66-B55F-9E4299BB85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01087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6"/>
    </mc:Choice>
    <mc:Fallback>
      <p:transition spd="slow" advTm="8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9950F-AE49-32BA-1E3B-97D7E14C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F7D47-58CF-0932-4908-363CA2061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Number of reviews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1109B2-BF47-2B35-A8C8-6D863992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90DFE7-9A9D-3F1E-5753-20290AA9E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EBF8A6-3A39-B264-6BC7-DE3FBC8A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2B1938E3-B56D-216D-401C-C5C078EF31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840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4"/>
    </mc:Choice>
    <mc:Fallback>
      <p:transition spd="slow" advTm="8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5.3"/>
</p:tagLst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Chronicle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</TotalTime>
  <Words>178</Words>
  <Application>Microsoft Office PowerPoint</Application>
  <PresentationFormat>와이드스크린</PresentationFormat>
  <Paragraphs>50</Paragraphs>
  <Slides>13</Slides>
  <Notes>1</Notes>
  <HiddenSlides>0</HiddenSlides>
  <MMClips>13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Microsoft GothicNeo</vt:lpstr>
      <vt:lpstr>맑은 고딕</vt:lpstr>
      <vt:lpstr>Arial</vt:lpstr>
      <vt:lpstr>Univers</vt:lpstr>
      <vt:lpstr>Univers Condensed</vt:lpstr>
      <vt:lpstr>ChronicleVTI</vt:lpstr>
      <vt:lpstr>Amazon cloth review classification 분석을 통한 평점 예측모델</vt:lpstr>
      <vt:lpstr>Procedure</vt:lpstr>
      <vt:lpstr>Columns(used)</vt:lpstr>
      <vt:lpstr>Preprocessing </vt:lpstr>
      <vt:lpstr>Analyzing Review(1) </vt:lpstr>
      <vt:lpstr>Analyzing Review(2) </vt:lpstr>
      <vt:lpstr>laplace</vt:lpstr>
      <vt:lpstr>Min_df</vt:lpstr>
      <vt:lpstr>Problems</vt:lpstr>
      <vt:lpstr>Solution(1. multiply)</vt:lpstr>
      <vt:lpstr>SOLUTION (2. REDUCING CLASS)</vt:lpstr>
      <vt:lpstr>SOLUTION (3. SOL1 + SOL2)</vt:lpstr>
      <vt:lpstr>Feedback(how to increase predict value)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신준원(학부생-소프트웨어전공)</dc:creator>
  <cp:lastModifiedBy>신준원(학부생-소프트웨어전공)</cp:lastModifiedBy>
  <cp:revision>20</cp:revision>
  <dcterms:created xsi:type="dcterms:W3CDTF">2023-11-30T10:59:44Z</dcterms:created>
  <dcterms:modified xsi:type="dcterms:W3CDTF">2023-12-02T15:47:40Z</dcterms:modified>
</cp:coreProperties>
</file>